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8"/>
  </p:notesMasterIdLst>
  <p:sldIdLst>
    <p:sldId id="262" r:id="rId5"/>
    <p:sldId id="316" r:id="rId6"/>
    <p:sldId id="342" r:id="rId7"/>
    <p:sldId id="392" r:id="rId8"/>
    <p:sldId id="387" r:id="rId9"/>
    <p:sldId id="306" r:id="rId10"/>
    <p:sldId id="281" r:id="rId11"/>
    <p:sldId id="358" r:id="rId12"/>
    <p:sldId id="369" r:id="rId13"/>
    <p:sldId id="376" r:id="rId14"/>
    <p:sldId id="309" r:id="rId15"/>
    <p:sldId id="389" r:id="rId16"/>
    <p:sldId id="38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13F750C-8A0E-CE41-A974-F1760894DFED}">
          <p14:sldIdLst>
            <p14:sldId id="262"/>
          </p14:sldIdLst>
        </p14:section>
        <p14:section name="Motivation" id="{E721D0D6-10CE-5D4C-A4A9-D50491A8CE52}">
          <p14:sldIdLst>
            <p14:sldId id="316"/>
          </p14:sldIdLst>
        </p14:section>
        <p14:section name="RO1- System Building" id="{D372EE75-7828-1148-B564-A077C5579117}">
          <p14:sldIdLst>
            <p14:sldId id="342"/>
            <p14:sldId id="392"/>
            <p14:sldId id="387"/>
            <p14:sldId id="306"/>
          </p14:sldIdLst>
        </p14:section>
        <p14:section name="RO2- DDoS" id="{D9911010-2BA8-2140-BF40-B958B4BB76A5}">
          <p14:sldIdLst>
            <p14:sldId id="281"/>
            <p14:sldId id="358"/>
            <p14:sldId id="369"/>
            <p14:sldId id="376"/>
            <p14:sldId id="309"/>
            <p14:sldId id="389"/>
          </p14:sldIdLst>
        </p14:section>
        <p14:section name="Thank you" id="{C81FCB8F-2957-D245-859E-26E175D912B4}">
          <p14:sldIdLst>
            <p14:sldId id="38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DDAE6"/>
    <a:srgbClr val="F9EDD4"/>
    <a:srgbClr val="D4E4E4"/>
    <a:srgbClr val="E4E9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–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0A15C55-8517-42AA-B614-E9B94910E393}" styleName="Medium Style 2 –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301B821-A1FF-4177-AEE7-76D212191A09}" styleName="Medium Style 1 –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60"/>
    <p:restoredTop sz="94717"/>
  </p:normalViewPr>
  <p:slideViewPr>
    <p:cSldViewPr snapToGrid="0" showGuides="1">
      <p:cViewPr varScale="1">
        <p:scale>
          <a:sx n="71" d="100"/>
          <a:sy n="71" d="100"/>
        </p:scale>
        <p:origin x="1544" y="480"/>
      </p:cViewPr>
      <p:guideLst>
        <p:guide orient="horz" pos="211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media/media1.mov>
</file>

<file path=ppt/media/media2.mov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CAC053-007C-1C4B-91A5-28371357616D}" type="datetimeFigureOut">
              <a:rPr lang="en-US" smtClean="0"/>
              <a:t>5/24/25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0479FA-4747-C940-9A58-431D84458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347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0479FA-4747-C940-9A58-431D84458AA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892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0479FA-4747-C940-9A58-431D84458AA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59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E368F-75F9-3930-2895-9CB15F1F5D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789C97-82BA-B52D-0939-FA9E740C2A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5A17B-0A5E-8A33-1419-168F7CDB4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29C7C-1B34-A04B-B1F7-81E1046364B1}" type="datetime1">
              <a:rPr lang="en-IN" smtClean="0"/>
              <a:t>24/05/25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9E25B0-70AC-EF7E-E1BA-69A4B9FE1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Security and Privacy Innovation Group, IIT Delhi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89444-1D5B-9DD0-E320-A3838719A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703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FFA99-F61A-A8C7-77DF-420CE5DF7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C817C5-63F1-C47A-9764-E578901F90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D45AB-F53E-3B66-6172-C0A8B89CA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48CC1-EB12-9341-9542-9FF000254E48}" type="datetime1">
              <a:rPr lang="en-IN" smtClean="0"/>
              <a:t>24/05/25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7B5AC-B836-6C24-728A-7DE7FB5D3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Security and Privacy Innovation Group, IIT Delhi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AB07B-BB9B-27E5-14D3-ED0588F38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234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9F9341-5308-D94B-18D8-38B636079E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7402EB-E2B4-C2E6-4E55-487A968888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AB48A1-4515-D56B-679C-33A848EAF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5CD74-1C50-C243-9C3B-0917B9E7104E}" type="datetime1">
              <a:rPr lang="en-IN" smtClean="0"/>
              <a:t>24/05/25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4D5D3E-7441-3FD5-B250-70DA80CA6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Security and Privacy Innovation Group, IIT Delhi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04175-7166-99D4-FC40-05DCE80E3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097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2247D-F6DF-6B62-A624-801212A23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A9244-34DB-EA25-5566-B987F5903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BF9C19-A770-B1EC-6E4B-898A94EC7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5ACB8-0FF6-FB4F-84B4-1985AD9E6D07}" type="datetime1">
              <a:rPr lang="en-IN" smtClean="0"/>
              <a:t>24/05/25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AE095A-2B73-CFC5-3981-0A69C2222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Security and Privacy Innovation Group, IIT Delhi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6D72E-5145-BF8F-3D4C-510D6503D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107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0C883-02E7-31C5-7453-9E36B548B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CCE9F2-DA06-5EDF-8841-92F12AEC56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43CE9D-A208-E2C4-A68B-11498E82A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147D1-5048-A341-8D7F-2A60CFFB4E4E}" type="datetime1">
              <a:rPr lang="en-IN" smtClean="0"/>
              <a:t>24/05/25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69CAF1-6D4A-840A-D4D2-8FF57FA6C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Security and Privacy Innovation Group, IIT Delhi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CC4300-7C9B-19C4-09DB-3DCC491C1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834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66EB0-4C31-5646-FB49-B9D6F16C7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616BA-1FC5-08CF-A1E5-F130B0CA9B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92CAFD-C235-F29F-41D6-681C361D73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AC7859-9244-4483-BD13-67816B79B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980D0-B54D-B346-8D70-FC32B6415805}" type="datetime1">
              <a:rPr lang="en-IN" smtClean="0"/>
              <a:t>24/05/25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5E78CC-FF32-F474-88DA-FFB73CED3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Security and Privacy Innovation Group, IIT Delhi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60BAA7-BBF5-20FE-426D-1BF1D5F27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293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35ADF-2E41-29D7-A57B-142330606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276FC8-3FA1-D498-8D0E-22C8D7816E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32AD23-BBF7-C3EF-26E0-B5CF0B9B1A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0893B4-31CD-A94F-0CB0-A7007E95AA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855A13-EAA2-F2DE-686E-596EA0B315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2063FE-2AE9-41FA-E7AF-34E33FC06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BBCD8-077E-8F4B-8E6D-9169FC4547A9}" type="datetime1">
              <a:rPr lang="en-IN" smtClean="0"/>
              <a:t>24/05/25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65F917-E69B-EA3F-5CE0-333CE5AB1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Security and Privacy Innovation Group, IIT Delhi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B4C00D-B4A5-DAC7-6A9F-9A06FA1B2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870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E4F65-C384-7270-ED01-4CC60E06D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2293F0-62D3-67D6-18D5-5E2500F75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75C3F-458A-7C47-8C40-9E399C5BF500}" type="datetime1">
              <a:rPr lang="en-IN" smtClean="0"/>
              <a:t>24/05/25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D5E0B9-4498-0C29-2E68-AAC8A7401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Security and Privacy Innovation Group, IIT Delhi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8F674B-827B-39F7-8E1F-2D597FCB2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732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4739AA-65D3-E25F-9943-7C8B53E99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71D8A-EDB9-1142-89DC-8841E4A42A33}" type="datetime1">
              <a:rPr lang="en-IN" smtClean="0"/>
              <a:t>24/05/25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EB7CDD-F064-F68F-244E-5B56A78E8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Security and Privacy Innovation Group, IIT Delhi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02F12F-ECC4-2B85-8283-793E44D4C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728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AEAB2-DA95-DD08-35AE-B0C275168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B4B2E-6362-4F24-910B-2FC2D8B8A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C5223-1EE7-33AC-79B1-4D0539D4A5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E11E2D-BD68-3663-8B84-F59B368A9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27827-54FD-1548-A69C-25F2B0BF413F}" type="datetime1">
              <a:rPr lang="en-IN" smtClean="0"/>
              <a:t>24/05/25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3B004E-01D8-EF02-09F7-ECACAC7F3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Security and Privacy Innovation Group, IIT Delhi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D8B8FB-863C-91DA-DB09-0455BE6F0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97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B3EA0-BE92-2A37-C561-BB2C3C607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96B55A-E089-2C73-7AA1-D10E93C750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43411-353D-D59A-3492-6FA9A1EF0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43EE20-EB6E-15BC-F27F-51F5FB1C6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A22A5-0FC0-1340-93A7-9E412C2EA9BD}" type="datetime1">
              <a:rPr lang="en-IN" smtClean="0"/>
              <a:t>24/05/25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876CFC-86DE-EB7B-CA6B-9146BB0F2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Security and Privacy Innovation Group, IIT Delhi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D40D33-1FE6-949A-B61B-CD8F1021F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515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C9528E-DF40-690F-8667-9C79BE948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27DDBB-152D-8CD7-B245-9DF795B77F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DADBA-832A-5650-8A08-2B37442388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24C589-70F4-8840-A296-6D292845CE4C}" type="datetime1">
              <a:rPr lang="en-IN" smtClean="0"/>
              <a:t>24/05/25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3735EA-1B32-02C6-AE62-545B16C735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Security and Privacy Innovation Group, IIT Delhi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76C6DF-DF6B-4C43-BB3D-B91D4F3C65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633FCE-3A09-3847-A5E9-1B2CE1730C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964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ov"/><Relationship Id="rId7" Type="http://schemas.openxmlformats.org/officeDocument/2006/relationships/image" Target="../media/image4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ov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5" Type="http://schemas.openxmlformats.org/officeDocument/2006/relationships/hyperlink" Target="https://youtu.be/SAvNui838Sw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5" Type="http://schemas.openxmlformats.org/officeDocument/2006/relationships/hyperlink" Target="https://youtu.be/SAvNui838Sw" TargetMode="Externa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4FF72EF-9465-AA47-1201-4A456D389E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4400" i="0" u="none" strike="noStrike" dirty="0">
                <a:effectLst/>
              </a:rPr>
              <a:t>Towards Securing 5G Networks</a:t>
            </a:r>
            <a:endParaRPr lang="en-US" sz="4400" dirty="0"/>
          </a:p>
        </p:txBody>
      </p:sp>
      <p:pic>
        <p:nvPicPr>
          <p:cNvPr id="23" name="Picture 22" descr="A digital illustration of a city&#10;&#10;Description automatically generated">
            <a:extLst>
              <a:ext uri="{FF2B5EF4-FFF2-40B4-BE49-F238E27FC236}">
                <a16:creationId xmlns:a16="http://schemas.microsoft.com/office/drawing/2014/main" id="{654DBB8F-A08F-EF4B-B05F-BBFD2A41ED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09" r="22715" b="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7BCFDA2F-6D6F-F24F-70CD-172ECAC68607}"/>
              </a:ext>
            </a:extLst>
          </p:cNvPr>
          <p:cNvSpPr txBox="1">
            <a:spLocks/>
          </p:cNvSpPr>
          <p:nvPr/>
        </p:nvSpPr>
        <p:spPr>
          <a:xfrm>
            <a:off x="1335518" y="5386652"/>
            <a:ext cx="4572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1">
              <a:solidFill>
                <a:schemeClr val="bg1">
                  <a:lumMod val="65000"/>
                </a:schemeClr>
              </a:soli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DECE55A2-1E63-CBCE-1F37-00ED0C456002}"/>
              </a:ext>
            </a:extLst>
          </p:cNvPr>
          <p:cNvSpPr txBox="1">
            <a:spLocks/>
          </p:cNvSpPr>
          <p:nvPr/>
        </p:nvSpPr>
        <p:spPr>
          <a:xfrm>
            <a:off x="466165" y="4365811"/>
            <a:ext cx="5245345" cy="10208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cs typeface="Poppins" pitchFamily="2" charset="77"/>
            </a:endParaRPr>
          </a:p>
          <a:p>
            <a:pPr algn="l"/>
            <a:r>
              <a:rPr lang="en-US" dirty="0">
                <a:solidFill>
                  <a:schemeClr val="accent4">
                    <a:lumMod val="75000"/>
                  </a:schemeClr>
                </a:solidFill>
                <a:cs typeface="Poppins" pitchFamily="2" charset="77"/>
              </a:rPr>
              <a:t>Prof. </a:t>
            </a:r>
            <a:r>
              <a:rPr lang="en-US" dirty="0" err="1">
                <a:solidFill>
                  <a:schemeClr val="accent4">
                    <a:lumMod val="75000"/>
                  </a:schemeClr>
                </a:solidFill>
                <a:cs typeface="Poppins" pitchFamily="2" charset="77"/>
              </a:rPr>
              <a:t>Vireshwar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  <a:cs typeface="Poppins" pitchFamily="2" charset="77"/>
              </a:rPr>
              <a:t> Kumar</a:t>
            </a:r>
          </a:p>
        </p:txBody>
      </p:sp>
    </p:spTree>
    <p:extLst>
      <p:ext uri="{BB962C8B-B14F-4D97-AF65-F5344CB8AC3E}">
        <p14:creationId xmlns:p14="http://schemas.microsoft.com/office/powerpoint/2010/main" val="2752801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28FD564-C7B8-C768-1F50-11AA1358C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216000"/>
            <a:ext cx="10515600" cy="720000"/>
          </a:xfrm>
        </p:spPr>
        <p:txBody>
          <a:bodyPr/>
          <a:lstStyle/>
          <a:p>
            <a:r>
              <a:rPr lang="en-IN" b="0" i="0" u="none" strike="noStrike">
                <a:effectLst/>
                <a:highlight>
                  <a:srgbClr val="FFFFFF"/>
                </a:highlight>
              </a:rPr>
              <a:t>Registration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BCF860-B9CA-CCCF-E8E6-8DF6299548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122"/>
          <a:stretch/>
        </p:blipFill>
        <p:spPr>
          <a:xfrm>
            <a:off x="2613083" y="936000"/>
            <a:ext cx="7413419" cy="57060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637DB68-47D9-8106-501D-E708FD9D2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507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B2CEBA5-563D-8D55-036F-AA69616032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122"/>
          <a:stretch/>
        </p:blipFill>
        <p:spPr>
          <a:xfrm>
            <a:off x="2613083" y="936000"/>
            <a:ext cx="7413419" cy="570600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028FD564-C7B8-C768-1F50-11AA1358C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216000"/>
            <a:ext cx="10515600" cy="720000"/>
          </a:xfrm>
        </p:spPr>
        <p:txBody>
          <a:bodyPr/>
          <a:lstStyle/>
          <a:p>
            <a:r>
              <a:rPr lang="en-IN" b="0" i="0" u="none" strike="noStrike">
                <a:effectLst/>
                <a:highlight>
                  <a:srgbClr val="FFFFFF"/>
                </a:highlight>
              </a:rPr>
              <a:t>Registration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0E7D74-82A5-FC35-2C73-F82B849FA0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36" t="53023" r="135" b="4755"/>
          <a:stretch/>
        </p:blipFill>
        <p:spPr>
          <a:xfrm>
            <a:off x="2603035" y="2170483"/>
            <a:ext cx="7413419" cy="447151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75CBE-F466-DF07-0D6D-F8B2D1B1D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6517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3A6CE18-30D9-FA8D-F221-53E958C843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768549-5CE3-DA8D-2115-C3A62CAB1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12</a:t>
            </a:fld>
            <a:endParaRPr lang="en-US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BE0A7B47-FE78-F324-A1E2-5B456B17B8A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5943" y="936000"/>
            <a:ext cx="5464657" cy="5678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6">
            <a:extLst>
              <a:ext uri="{FF2B5EF4-FFF2-40B4-BE49-F238E27FC236}">
                <a16:creationId xmlns:a16="http://schemas.microsoft.com/office/drawing/2014/main" id="{B00133A0-330A-5316-CCD8-C2B1B7057371}"/>
              </a:ext>
            </a:extLst>
          </p:cNvPr>
          <p:cNvSpPr txBox="1">
            <a:spLocks/>
          </p:cNvSpPr>
          <p:nvPr/>
        </p:nvSpPr>
        <p:spPr>
          <a:xfrm>
            <a:off x="360000" y="216000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>
                <a:highlight>
                  <a:srgbClr val="FFFFFF"/>
                </a:highlight>
              </a:rPr>
              <a:t>Key Generation During Registration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608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FF84058-045A-F5E7-5BE3-61BC9748B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FC04BA-B2BE-FF66-CB07-A0298D2216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C0BF18-B019-ECF7-61B1-6F250217E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651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28FD564-C7B8-C768-1F50-11AA1358C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216000"/>
            <a:ext cx="10515600" cy="720000"/>
          </a:xfrm>
        </p:spPr>
        <p:txBody>
          <a:bodyPr/>
          <a:lstStyle/>
          <a:p>
            <a:r>
              <a:rPr lang="en-IN" b="0" i="0" u="none" strike="noStrike">
                <a:effectLst/>
                <a:highlight>
                  <a:srgbClr val="FFFFFF"/>
                </a:highlight>
              </a:rPr>
              <a:t>Fifth Generation Cellular Networks</a:t>
            </a:r>
            <a:endParaRPr lang="en-US"/>
          </a:p>
        </p:txBody>
      </p:sp>
      <p:pic>
        <p:nvPicPr>
          <p:cNvPr id="8" name="Picture 7" descr="A diagram of a service base&#10;&#10;Description automatically generated">
            <a:extLst>
              <a:ext uri="{FF2B5EF4-FFF2-40B4-BE49-F238E27FC236}">
                <a16:creationId xmlns:a16="http://schemas.microsoft.com/office/drawing/2014/main" id="{CA529796-70D0-19F9-049E-D28092692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339" y="1229359"/>
            <a:ext cx="11135323" cy="517302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C8D6AD-8015-E7BF-935C-C7F54A866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2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4649E5-BE84-1B32-C6BA-137149A87E36}"/>
              </a:ext>
            </a:extLst>
          </p:cNvPr>
          <p:cNvSpPr/>
          <p:nvPr/>
        </p:nvSpPr>
        <p:spPr>
          <a:xfrm>
            <a:off x="5987143" y="4800600"/>
            <a:ext cx="2743200" cy="828041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DD4B76-1D40-8447-B690-B104083CD362}"/>
              </a:ext>
            </a:extLst>
          </p:cNvPr>
          <p:cNvSpPr/>
          <p:nvPr/>
        </p:nvSpPr>
        <p:spPr>
          <a:xfrm>
            <a:off x="8828315" y="4136572"/>
            <a:ext cx="2743200" cy="544286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506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28FD564-C7B8-C768-1F50-11AA1358C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216000"/>
            <a:ext cx="10515600" cy="720000"/>
          </a:xfrm>
        </p:spPr>
        <p:txBody>
          <a:bodyPr/>
          <a:lstStyle/>
          <a:p>
            <a:r>
              <a:rPr lang="en-US"/>
              <a:t>Registration (Hardware Deployment)</a:t>
            </a:r>
          </a:p>
        </p:txBody>
      </p:sp>
      <p:pic>
        <p:nvPicPr>
          <p:cNvPr id="5" name="lte2">
            <a:hlinkClick r:id="" action="ppaction://media"/>
            <a:extLst>
              <a:ext uri="{FF2B5EF4-FFF2-40B4-BE49-F238E27FC236}">
                <a16:creationId xmlns:a16="http://schemas.microsoft.com/office/drawing/2014/main" id="{FE3C373C-CA7E-0FAF-A18E-6F6A9A1DC37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" t="47649" r="48848"/>
          <a:stretch/>
        </p:blipFill>
        <p:spPr>
          <a:xfrm>
            <a:off x="204098" y="1349344"/>
            <a:ext cx="8641802" cy="4974877"/>
          </a:xfrm>
        </p:spPr>
      </p:pic>
      <p:pic>
        <p:nvPicPr>
          <p:cNvPr id="6" name="4G">
            <a:hlinkClick r:id="" action="ppaction://media"/>
            <a:extLst>
              <a:ext uri="{FF2B5EF4-FFF2-40B4-BE49-F238E27FC236}">
                <a16:creationId xmlns:a16="http://schemas.microsoft.com/office/drawing/2014/main" id="{6AE1F52F-500C-1FB7-558F-8CF13A4FE27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947879" y="489118"/>
            <a:ext cx="2884121" cy="624844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4EAF424-527A-1D6D-40E8-8F71A58D8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608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305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28FD564-C7B8-C768-1F50-11AA1358C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216000"/>
            <a:ext cx="10515600" cy="720000"/>
          </a:xfrm>
        </p:spPr>
        <p:txBody>
          <a:bodyPr/>
          <a:lstStyle/>
          <a:p>
            <a:r>
              <a:rPr lang="en-US" dirty="0"/>
              <a:t>Hands-on Demo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4EAF424-527A-1D6D-40E8-8F71A58D8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4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D8956E-F184-9DD9-8514-10CDA1AD6D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36000"/>
            <a:ext cx="10515600" cy="524096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5400" dirty="0" err="1"/>
              <a:t>github.com</a:t>
            </a:r>
            <a:r>
              <a:rPr lang="en-US" sz="5400" dirty="0"/>
              <a:t>/</a:t>
            </a:r>
            <a:r>
              <a:rPr lang="en-US" sz="5400" dirty="0" err="1"/>
              <a:t>priyanshs</a:t>
            </a:r>
            <a:r>
              <a:rPr lang="en-US" sz="5400" dirty="0"/>
              <a:t>/</a:t>
            </a:r>
            <a:r>
              <a:rPr lang="en-US" sz="5400" dirty="0" err="1"/>
              <a:t>innog</a:t>
            </a:r>
            <a:r>
              <a:rPr lang="en-US" sz="5400" dirty="0"/>
              <a:t>-demo</a:t>
            </a:r>
          </a:p>
        </p:txBody>
      </p:sp>
    </p:spTree>
    <p:extLst>
      <p:ext uri="{BB962C8B-B14F-4D97-AF65-F5344CB8AC3E}">
        <p14:creationId xmlns:p14="http://schemas.microsoft.com/office/powerpoint/2010/main" val="3514835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8C50A4-39C2-DCB2-CCF5-CB1FD962BA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D5F337C-2A8A-BDD6-734D-D255FF736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216000"/>
            <a:ext cx="10515600" cy="720000"/>
          </a:xfrm>
        </p:spPr>
        <p:txBody>
          <a:bodyPr/>
          <a:lstStyle/>
          <a:p>
            <a:r>
              <a:rPr lang="en-US" dirty="0"/>
              <a:t>Registration (Software Simulators)</a:t>
            </a:r>
          </a:p>
        </p:txBody>
      </p:sp>
      <p:pic>
        <p:nvPicPr>
          <p:cNvPr id="4" name="application_capture_demo">
            <a:hlinkClick r:id="" action="ppaction://media"/>
            <a:extLst>
              <a:ext uri="{FF2B5EF4-FFF2-40B4-BE49-F238E27FC236}">
                <a16:creationId xmlns:a16="http://schemas.microsoft.com/office/drawing/2014/main" id="{F96F8ACE-7327-7996-3A46-5EA04243AFB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53023.769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9038" y="1073823"/>
            <a:ext cx="9676799" cy="5443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A142D1-2640-AEBD-4F0C-6BBCB4FA9C18}"/>
              </a:ext>
            </a:extLst>
          </p:cNvPr>
          <p:cNvSpPr txBox="1"/>
          <p:nvPr/>
        </p:nvSpPr>
        <p:spPr>
          <a:xfrm>
            <a:off x="4601791" y="6514980"/>
            <a:ext cx="2605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hlinkClick r:id="rId5"/>
              </a:rPr>
              <a:t>https://youtu.be/SAvNui838Sw</a:t>
            </a:r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EA162F-2350-4EA3-9564-8C15BF3EC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879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28FD564-C7B8-C768-1F50-11AA1358C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216000"/>
            <a:ext cx="10515600" cy="720000"/>
          </a:xfrm>
        </p:spPr>
        <p:txBody>
          <a:bodyPr/>
          <a:lstStyle/>
          <a:p>
            <a:r>
              <a:rPr lang="en-US"/>
              <a:t>Realistic Application Traffic Capture </a:t>
            </a:r>
          </a:p>
        </p:txBody>
      </p:sp>
      <p:pic>
        <p:nvPicPr>
          <p:cNvPr id="5" name="application_capture_demo">
            <a:hlinkClick r:id="" action="ppaction://media"/>
            <a:extLst>
              <a:ext uri="{FF2B5EF4-FFF2-40B4-BE49-F238E27FC236}">
                <a16:creationId xmlns:a16="http://schemas.microsoft.com/office/drawing/2014/main" id="{F04F9CFF-2AC7-DAB6-C662-3D195C30203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9415.029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9039" y="1003890"/>
            <a:ext cx="9676798" cy="5443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EFDAB0-BD9B-C261-44AE-4C2802455DF5}"/>
              </a:ext>
            </a:extLst>
          </p:cNvPr>
          <p:cNvSpPr txBox="1"/>
          <p:nvPr/>
        </p:nvSpPr>
        <p:spPr>
          <a:xfrm>
            <a:off x="4601791" y="6514980"/>
            <a:ext cx="26052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hlinkClick r:id="rId5"/>
              </a:rPr>
              <a:t>https://youtu.be/SAvNui838Sw</a:t>
            </a:r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8B5C6B-DF39-DED3-767D-C593F4F19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92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2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DA77691-F111-7067-36FE-477BD47B7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5G Authentication and Key Management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3C3109-72A9-3C7B-39F1-A9495CC2A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153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28FD564-C7B8-C768-1F50-11AA1358C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216000"/>
            <a:ext cx="10515600" cy="720000"/>
          </a:xfrm>
        </p:spPr>
        <p:txBody>
          <a:bodyPr>
            <a:normAutofit/>
          </a:bodyPr>
          <a:lstStyle/>
          <a:p>
            <a:r>
              <a:rPr lang="en-US" dirty="0"/>
              <a:t>Subscriber Private Identity Concealment</a:t>
            </a:r>
          </a:p>
        </p:txBody>
      </p:sp>
      <p:pic>
        <p:nvPicPr>
          <p:cNvPr id="10" name="Content Placeholder 2">
            <a:extLst>
              <a:ext uri="{FF2B5EF4-FFF2-40B4-BE49-F238E27FC236}">
                <a16:creationId xmlns:a16="http://schemas.microsoft.com/office/drawing/2014/main" id="{BD79ABEF-E8FF-64AE-02AF-82D31E624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7558" y="1493440"/>
            <a:ext cx="8200705" cy="5203811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2BF713-3519-951D-D36B-DCAF08948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7724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28FD564-C7B8-C768-1F50-11AA1358C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216000"/>
            <a:ext cx="10515600" cy="720000"/>
          </a:xfrm>
        </p:spPr>
        <p:txBody>
          <a:bodyPr>
            <a:normAutofit/>
          </a:bodyPr>
          <a:lstStyle/>
          <a:p>
            <a:r>
              <a:rPr lang="en-US" dirty="0"/>
              <a:t>Subscriber Private Identity Concealment</a:t>
            </a:r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CC4D3351-0EB1-9793-DEB3-758643C99C02}"/>
              </a:ext>
            </a:extLst>
          </p:cNvPr>
          <p:cNvSpPr txBox="1">
            <a:spLocks/>
          </p:cNvSpPr>
          <p:nvPr/>
        </p:nvSpPr>
        <p:spPr>
          <a:xfrm>
            <a:off x="360000" y="936000"/>
            <a:ext cx="10515600" cy="72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40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D2384A1-BBD8-0721-007C-5AEF20BD29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419" y="1784958"/>
            <a:ext cx="6609080" cy="4390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AB9F095-ECC2-F983-471E-A4A8B8C59D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0391385"/>
              </p:ext>
            </p:extLst>
          </p:nvPr>
        </p:nvGraphicFramePr>
        <p:xfrm>
          <a:off x="7292499" y="1784958"/>
          <a:ext cx="4551681" cy="451104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517227">
                  <a:extLst>
                    <a:ext uri="{9D8B030D-6E8A-4147-A177-3AD203B41FA5}">
                      <a16:colId xmlns:a16="http://schemas.microsoft.com/office/drawing/2014/main" val="4149237125"/>
                    </a:ext>
                  </a:extLst>
                </a:gridCol>
                <a:gridCol w="1517227">
                  <a:extLst>
                    <a:ext uri="{9D8B030D-6E8A-4147-A177-3AD203B41FA5}">
                      <a16:colId xmlns:a16="http://schemas.microsoft.com/office/drawing/2014/main" val="1735072777"/>
                    </a:ext>
                  </a:extLst>
                </a:gridCol>
                <a:gridCol w="1517227">
                  <a:extLst>
                    <a:ext uri="{9D8B030D-6E8A-4147-A177-3AD203B41FA5}">
                      <a16:colId xmlns:a16="http://schemas.microsoft.com/office/drawing/2014/main" val="241578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/>
                        <a:t>Procedure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User Equipment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Core Network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70153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/>
                        <a:t>Shared Key Generation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1 ANSI-X9.63-KDF 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1 ANSI-X9.63-KDF Operation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922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/>
                        <a:t>Generate </a:t>
                      </a:r>
                      <a:r>
                        <a:rPr lang="en-US" sz="2000" err="1"/>
                        <a:t>K</a:t>
                      </a:r>
                      <a:r>
                        <a:rPr lang="en-US" sz="2000" baseline="-25000" err="1"/>
                        <a:t>enc</a:t>
                      </a:r>
                      <a:r>
                        <a:rPr lang="en-US" sz="2000"/>
                        <a:t>, K</a:t>
                      </a:r>
                      <a:r>
                        <a:rPr lang="en-US" sz="2000" baseline="-25000"/>
                        <a:t>MAC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1 SHA-256 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1 SHA-256 Operation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4199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aseline="0"/>
                        <a:t>Encryption/Decryption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AES-128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AES-128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5702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aseline="0"/>
                        <a:t>MAC Generate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1 HMAC-SHA-256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 -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923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aseline="0"/>
                        <a:t>MAC Verify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-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/>
                        <a:t>1 HMAC-SHA-256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957798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DE5EB84-F1D7-E657-8604-133D558653BB}"/>
              </a:ext>
            </a:extLst>
          </p:cNvPr>
          <p:cNvSpPr txBox="1"/>
          <p:nvPr/>
        </p:nvSpPr>
        <p:spPr>
          <a:xfrm>
            <a:off x="147408" y="6179772"/>
            <a:ext cx="45079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200" dirty="0"/>
          </a:p>
          <a:p>
            <a:endParaRPr lang="en-US" sz="1200" dirty="0"/>
          </a:p>
          <a:p>
            <a:r>
              <a:rPr lang="en-IN" sz="1200" dirty="0"/>
              <a:t>3GPP TS 23.502, Procedures for the 5G System (5GS), Annexure C </a:t>
            </a:r>
            <a:endParaRPr lang="en-US" sz="1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C697C6-B109-BAB6-5CB8-C0230DD2E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33FCE-3A09-3847-A5E9-1B2CE1730C3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431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B851DC9-FAD2-094B-B969-5A826AA14778}">
  <we:reference id="f12c312d-282a-4734-8843-05915fdfef0b" version="4.3.3.0" store="EXCatalog" storeType="EXCatalog"/>
  <we:alternateReferences>
    <we:reference id="WA104178141" version="4.3.3.0" store="en-IN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AAE2CAD9CD53043BA16A08878BE07B2" ma:contentTypeVersion="12" ma:contentTypeDescription="Create a new document." ma:contentTypeScope="" ma:versionID="d5e5e5ac172dc62763b130222dff5da4">
  <xsd:schema xmlns:xsd="http://www.w3.org/2001/XMLSchema" xmlns:xs="http://www.w3.org/2001/XMLSchema" xmlns:p="http://schemas.microsoft.com/office/2006/metadata/properties" xmlns:ns2="d5aa0a35-0a4f-4a78-bd71-c25045f2616b" xmlns:ns3="6b51f3d3-f7dc-46ec-9c31-6a62c5fea695" targetNamespace="http://schemas.microsoft.com/office/2006/metadata/properties" ma:root="true" ma:fieldsID="084d76db6db5ce887c954826c87bbaa9" ns2:_="" ns3:_="">
    <xsd:import namespace="d5aa0a35-0a4f-4a78-bd71-c25045f2616b"/>
    <xsd:import namespace="6b51f3d3-f7dc-46ec-9c31-6a62c5fea6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aa0a35-0a4f-4a78-bd71-c25045f2616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2fde4b83-6607-4aa8-b6b8-0b0697aed13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51f3d3-f7dc-46ec-9c31-6a62c5fea695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5aa0a35-0a4f-4a78-bd71-c25045f2616b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A4A64F43-92D8-40A7-8503-373166C3B69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DCBBC0B-E51D-4D33-8A9B-C433B5A5EFA8}">
  <ds:schemaRefs>
    <ds:schemaRef ds:uri="6b51f3d3-f7dc-46ec-9c31-6a62c5fea695"/>
    <ds:schemaRef ds:uri="d5aa0a35-0a4f-4a78-bd71-c25045f2616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BAAF01F3-CD05-4213-AC23-AB690D61A5E8}">
  <ds:schemaRefs>
    <ds:schemaRef ds:uri="http://purl.org/dc/terms/"/>
    <ds:schemaRef ds:uri="http://schemas.microsoft.com/office/2006/metadata/properties"/>
    <ds:schemaRef ds:uri="http://purl.org/dc/elements/1.1/"/>
    <ds:schemaRef ds:uri="http://schemas.microsoft.com/office/2006/documentManagement/types"/>
    <ds:schemaRef ds:uri="d5aa0a35-0a4f-4a78-bd71-c25045f2616b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6b51f3d3-f7dc-46ec-9c31-6a62c5fea695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147</TotalTime>
  <Words>138</Words>
  <Application>Microsoft Macintosh PowerPoint</Application>
  <PresentationFormat>Widescreen</PresentationFormat>
  <Paragraphs>53</Paragraphs>
  <Slides>13</Slides>
  <Notes>2</Notes>
  <HiddenSlides>1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Poppins</vt:lpstr>
      <vt:lpstr>Office Theme</vt:lpstr>
      <vt:lpstr>Towards Securing 5G Networks</vt:lpstr>
      <vt:lpstr>Fifth Generation Cellular Networks</vt:lpstr>
      <vt:lpstr>Registration (Hardware Deployment)</vt:lpstr>
      <vt:lpstr>Hands-on Demo</vt:lpstr>
      <vt:lpstr>Registration (Software Simulators)</vt:lpstr>
      <vt:lpstr>Realistic Application Traffic Capture </vt:lpstr>
      <vt:lpstr>5G Authentication and Key Management</vt:lpstr>
      <vt:lpstr>Subscriber Private Identity Concealment</vt:lpstr>
      <vt:lpstr>Subscriber Private Identity Concealment</vt:lpstr>
      <vt:lpstr>Registration</vt:lpstr>
      <vt:lpstr>Registration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Towards Securing 5G Network for Safety-Critical Privacy-Aware Applications</dc:title>
  <dc:creator>Priyansh Singh</dc:creator>
  <cp:lastModifiedBy>Priyansh Singh</cp:lastModifiedBy>
  <cp:revision>29</cp:revision>
  <dcterms:created xsi:type="dcterms:W3CDTF">2024-05-22T09:59:06Z</dcterms:created>
  <dcterms:modified xsi:type="dcterms:W3CDTF">2025-05-24T10:23:54Z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0x0101008AAE2CAD9CD53043BA16A08878BE07B2</vt:lpwstr>
  </property>
  <property fmtid="{D5CDD505-2E9C-101B-9397-08002B2CF9AE}" pid="3" name="MediaServiceImageTags">
    <vt:lpwstr/>
  </property>
</Properties>
</file>